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05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0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9" r:id="rId11"/>
    <p:sldId id="299" r:id="rId12"/>
    <p:sldId id="265" r:id="rId13"/>
    <p:sldId id="270" r:id="rId14"/>
    <p:sldId id="298" r:id="rId15"/>
    <p:sldId id="291" r:id="rId16"/>
    <p:sldId id="271" r:id="rId17"/>
    <p:sldId id="295" r:id="rId18"/>
    <p:sldId id="266" r:id="rId19"/>
    <p:sldId id="272" r:id="rId20"/>
    <p:sldId id="296" r:id="rId21"/>
    <p:sldId id="267" r:id="rId22"/>
    <p:sldId id="297" r:id="rId23"/>
    <p:sldId id="273" r:id="rId24"/>
    <p:sldId id="292" r:id="rId2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730513799411437E-2"/>
          <c:y val="7.2028018571943325E-2"/>
          <c:w val="0.90289626561292757"/>
          <c:h val="0.4447505773490025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Лист1!$D$2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575113544761585E-2"/>
                  <c:y val="5.5365286546388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8074448823126566E-2"/>
                  <c:y val="4.73572785383808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1699947364352861E-2"/>
                  <c:y val="4.3353274534376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Лист1!$C$3:$C$10</c:f>
              <c:strCache>
                <c:ptCount val="8"/>
                <c:pt idx="0">
                  <c:v>Русский язык, 7 кл.</c:v>
                </c:pt>
                <c:pt idx="1">
                  <c:v>Математика, 7 кл.</c:v>
                </c:pt>
                <c:pt idx="2">
                  <c:v>Биология, 7 кл.</c:v>
                </c:pt>
                <c:pt idx="3">
                  <c:v>История, 7 кл.</c:v>
                </c:pt>
                <c:pt idx="4">
                  <c:v>Русский язык, 8 кл.</c:v>
                </c:pt>
                <c:pt idx="5">
                  <c:v>Математика, 8 кл.</c:v>
                </c:pt>
                <c:pt idx="6">
                  <c:v>Физика, 8 кл.</c:v>
                </c:pt>
                <c:pt idx="7">
                  <c:v>Обществознание, 8 кл.</c:v>
                </c:pt>
              </c:strCache>
            </c:strRef>
          </c:cat>
          <c:val>
            <c:numRef>
              <c:f>Лист1!$D$3:$D$10</c:f>
              <c:numCache>
                <c:formatCode>0.00</c:formatCode>
                <c:ptCount val="8"/>
                <c:pt idx="0">
                  <c:v>48.956834532374103</c:v>
                </c:pt>
                <c:pt idx="1">
                  <c:v>32.592592592592602</c:v>
                </c:pt>
                <c:pt idx="2">
                  <c:v>40.579347826086902</c:v>
                </c:pt>
                <c:pt idx="3">
                  <c:v>38.786470588235296</c:v>
                </c:pt>
                <c:pt idx="4">
                  <c:v>40.5</c:v>
                </c:pt>
                <c:pt idx="5">
                  <c:v>30.216165413533801</c:v>
                </c:pt>
                <c:pt idx="6">
                  <c:v>40.7753488372093</c:v>
                </c:pt>
                <c:pt idx="7">
                  <c:v>47.228507462686601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Лист1!$F$2</c:f>
              <c:strCache>
                <c:ptCount val="1"/>
                <c:pt idx="0">
                  <c:v>2014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3200612085987881E-2"/>
                  <c:y val="-4.7357278538380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1699947364352785E-2"/>
                  <c:y val="-3.5345266526368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957511354476155E-2"/>
                  <c:y val="-3.13412625223649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Лист1!$C$3:$C$10</c:f>
              <c:strCache>
                <c:ptCount val="8"/>
                <c:pt idx="0">
                  <c:v>Русский язык, 7 кл.</c:v>
                </c:pt>
                <c:pt idx="1">
                  <c:v>Математика, 7 кл.</c:v>
                </c:pt>
                <c:pt idx="2">
                  <c:v>Биология, 7 кл.</c:v>
                </c:pt>
                <c:pt idx="3">
                  <c:v>История, 7 кл.</c:v>
                </c:pt>
                <c:pt idx="4">
                  <c:v>Русский язык, 8 кл.</c:v>
                </c:pt>
                <c:pt idx="5">
                  <c:v>Математика, 8 кл.</c:v>
                </c:pt>
                <c:pt idx="6">
                  <c:v>Физика, 8 кл.</c:v>
                </c:pt>
                <c:pt idx="7">
                  <c:v>Обществознание, 8 кл.</c:v>
                </c:pt>
              </c:strCache>
            </c:strRef>
          </c:cat>
          <c:val>
            <c:numRef>
              <c:f>Лист1!$F$3:$F$10</c:f>
              <c:numCache>
                <c:formatCode>0.00</c:formatCode>
                <c:ptCount val="8"/>
                <c:pt idx="0">
                  <c:v>44.12</c:v>
                </c:pt>
                <c:pt idx="1">
                  <c:v>41.56</c:v>
                </c:pt>
                <c:pt idx="3">
                  <c:v>39.409999999999997</c:v>
                </c:pt>
                <c:pt idx="4">
                  <c:v>34.909999999999997</c:v>
                </c:pt>
                <c:pt idx="5">
                  <c:v>34.479999999999997</c:v>
                </c:pt>
                <c:pt idx="6">
                  <c:v>41.3</c:v>
                </c:pt>
                <c:pt idx="7">
                  <c:v>47.32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9440336"/>
        <c:axId val="219440896"/>
      </c:lineChart>
      <c:catAx>
        <c:axId val="21944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9440896"/>
        <c:crosses val="autoZero"/>
        <c:auto val="1"/>
        <c:lblAlgn val="ctr"/>
        <c:lblOffset val="100"/>
        <c:noMultiLvlLbl val="0"/>
      </c:catAx>
      <c:valAx>
        <c:axId val="219440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21944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+mn-lt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8867256662614669E-2"/>
          <c:y val="4.3777018882187053E-2"/>
          <c:w val="0.95501022494887522"/>
          <c:h val="0.3969083251485742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Лист1!$H$175</c:f>
              <c:strCache>
                <c:ptCount val="1"/>
                <c:pt idx="0">
                  <c:v>7 класс, 2016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3.0623082878591716E-2"/>
                  <c:y val="8.4639729169638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378838381398648E-2"/>
                  <c:y val="-1.55249621281483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4463230439753351E-2"/>
                  <c:y val="-1.5524962128148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510633801146301E-2"/>
                  <c:y val="3.73335168523808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059819976490669E-2"/>
                  <c:y val="-2.3981621747598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3665684427483376E-2"/>
                  <c:y val="-2.3981621747598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4463230439753386E-2"/>
                  <c:y val="-3.5257167906865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2643189539957884E-2"/>
                  <c:y val="-1.5524962128148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7.5138077065520184E-2"/>
                  <c:y val="2.3939449429286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3.4238281564497687E-2"/>
                  <c:y val="2.1120562889469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3.8376567959679886E-3"/>
                  <c:y val="-2.9619394827232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Лист1!$H$176:$H$197</c:f>
              <c:numCache>
                <c:formatCode>0.00</c:formatCode>
                <c:ptCount val="22"/>
                <c:pt idx="0">
                  <c:v>36.159999999999997</c:v>
                </c:pt>
                <c:pt idx="1">
                  <c:v>38.19</c:v>
                </c:pt>
                <c:pt idx="2">
                  <c:v>37.159999999999997</c:v>
                </c:pt>
                <c:pt idx="3">
                  <c:v>19.32</c:v>
                </c:pt>
                <c:pt idx="4">
                  <c:v>45.79</c:v>
                </c:pt>
                <c:pt idx="5">
                  <c:v>50.63</c:v>
                </c:pt>
                <c:pt idx="6">
                  <c:v>27.4</c:v>
                </c:pt>
                <c:pt idx="7">
                  <c:v>40.950000000000003</c:v>
                </c:pt>
                <c:pt idx="8">
                  <c:v>27.58</c:v>
                </c:pt>
                <c:pt idx="9">
                  <c:v>34.6</c:v>
                </c:pt>
                <c:pt idx="10">
                  <c:v>32.630000000000003</c:v>
                </c:pt>
                <c:pt idx="11">
                  <c:v>34.21</c:v>
                </c:pt>
                <c:pt idx="12">
                  <c:v>47.7</c:v>
                </c:pt>
                <c:pt idx="13">
                  <c:v>42.73</c:v>
                </c:pt>
                <c:pt idx="14">
                  <c:v>60.81</c:v>
                </c:pt>
                <c:pt idx="15">
                  <c:v>30.01</c:v>
                </c:pt>
                <c:pt idx="16">
                  <c:v>25.32</c:v>
                </c:pt>
                <c:pt idx="17">
                  <c:v>25.32</c:v>
                </c:pt>
                <c:pt idx="18">
                  <c:v>39.83</c:v>
                </c:pt>
                <c:pt idx="19">
                  <c:v>72.92</c:v>
                </c:pt>
                <c:pt idx="20">
                  <c:v>49.15</c:v>
                </c:pt>
                <c:pt idx="21">
                  <c:v>27.89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Лист1!$I$175</c:f>
              <c:strCache>
                <c:ptCount val="1"/>
                <c:pt idx="0">
                  <c:v>8 класс, 2016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4.446323043975331E-2"/>
                  <c:y val="4.37138275263160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1620694652432321E-2"/>
                  <c:y val="2.3981621747598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8328261114599936E-2"/>
                  <c:y val="2.3981621747598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8328261114599936E-2"/>
                  <c:y val="3.5257167906865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8103312239344314E-2"/>
                  <c:y val="2.9619394827232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3.6283271339548812E-2"/>
                  <c:y val="3.24382813670489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4.6789084475908509E-2"/>
                  <c:y val="-4.60157300738649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2.4633864406365402E-2"/>
                  <c:y val="5.2696704541777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5.2917411397194983E-2"/>
                  <c:y val="4.249415968881268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Лист1!$I$176:$I$197</c:f>
              <c:numCache>
                <c:formatCode>0.00</c:formatCode>
                <c:ptCount val="22"/>
                <c:pt idx="0">
                  <c:v>37.96</c:v>
                </c:pt>
                <c:pt idx="1">
                  <c:v>37.880000000000003</c:v>
                </c:pt>
                <c:pt idx="2">
                  <c:v>36.090000000000003</c:v>
                </c:pt>
                <c:pt idx="3">
                  <c:v>25.3</c:v>
                </c:pt>
                <c:pt idx="4">
                  <c:v>53.46</c:v>
                </c:pt>
                <c:pt idx="5">
                  <c:v>42.78</c:v>
                </c:pt>
                <c:pt idx="6">
                  <c:v>27.64</c:v>
                </c:pt>
                <c:pt idx="7">
                  <c:v>25.3</c:v>
                </c:pt>
                <c:pt idx="8">
                  <c:v>42.98</c:v>
                </c:pt>
                <c:pt idx="9">
                  <c:v>40.08</c:v>
                </c:pt>
                <c:pt idx="10">
                  <c:v>36.72</c:v>
                </c:pt>
                <c:pt idx="11">
                  <c:v>26.67</c:v>
                </c:pt>
                <c:pt idx="12">
                  <c:v>41.16</c:v>
                </c:pt>
                <c:pt idx="13">
                  <c:v>25.94</c:v>
                </c:pt>
                <c:pt idx="14">
                  <c:v>38.35</c:v>
                </c:pt>
                <c:pt idx="15">
                  <c:v>61.09</c:v>
                </c:pt>
                <c:pt idx="16">
                  <c:v>29.82</c:v>
                </c:pt>
                <c:pt idx="18">
                  <c:v>38.49</c:v>
                </c:pt>
                <c:pt idx="19">
                  <c:v>49.04</c:v>
                </c:pt>
                <c:pt idx="20">
                  <c:v>56.59</c:v>
                </c:pt>
                <c:pt idx="21">
                  <c:v>21.22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9444816"/>
        <c:axId val="219445376"/>
      </c:lineChart>
      <c:catAx>
        <c:axId val="21944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9445376"/>
        <c:crosses val="autoZero"/>
        <c:auto val="1"/>
        <c:lblAlgn val="ctr"/>
        <c:lblOffset val="100"/>
        <c:noMultiLvlLbl val="0"/>
      </c:catAx>
      <c:valAx>
        <c:axId val="2194453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21944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latin typeface="+mn-lt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438462822523355E-2"/>
          <c:y val="0.10039463299131808"/>
          <c:w val="0.95593527874230422"/>
          <c:h val="0.3979503943222567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Лист1!$H$175</c:f>
              <c:strCache>
                <c:ptCount val="1"/>
                <c:pt idx="0">
                  <c:v>7 класс, 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2.7733988164094715E-2"/>
                  <c:y val="-3.71115908530200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1077831004711983E-2"/>
                  <c:y val="-5.4109266052876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5515269110967218E-2"/>
                  <c:y val="-4.2777482586305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4405909584403349E-2"/>
                  <c:y val="-4.561042845294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1.8859111951584406E-2"/>
                  <c:y val="-5.9775157786162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Лист1!$H$176:$H$197</c:f>
              <c:numCache>
                <c:formatCode>0.00</c:formatCode>
                <c:ptCount val="22"/>
                <c:pt idx="0">
                  <c:v>36.159999999999997</c:v>
                </c:pt>
                <c:pt idx="1">
                  <c:v>38.19</c:v>
                </c:pt>
                <c:pt idx="2">
                  <c:v>37.159999999999997</c:v>
                </c:pt>
                <c:pt idx="3">
                  <c:v>19.32</c:v>
                </c:pt>
                <c:pt idx="4">
                  <c:v>45.79</c:v>
                </c:pt>
                <c:pt idx="5">
                  <c:v>50.63</c:v>
                </c:pt>
                <c:pt idx="6">
                  <c:v>27.4</c:v>
                </c:pt>
                <c:pt idx="7">
                  <c:v>40.950000000000003</c:v>
                </c:pt>
                <c:pt idx="8">
                  <c:v>27.58</c:v>
                </c:pt>
                <c:pt idx="9">
                  <c:v>34.6</c:v>
                </c:pt>
                <c:pt idx="10">
                  <c:v>32.630000000000003</c:v>
                </c:pt>
                <c:pt idx="11">
                  <c:v>34.21</c:v>
                </c:pt>
                <c:pt idx="12">
                  <c:v>47.7</c:v>
                </c:pt>
                <c:pt idx="13">
                  <c:v>42.73</c:v>
                </c:pt>
                <c:pt idx="14">
                  <c:v>60.81</c:v>
                </c:pt>
                <c:pt idx="15">
                  <c:v>30.01</c:v>
                </c:pt>
                <c:pt idx="16">
                  <c:v>25.32</c:v>
                </c:pt>
                <c:pt idx="17">
                  <c:v>25.32</c:v>
                </c:pt>
                <c:pt idx="18">
                  <c:v>39.83</c:v>
                </c:pt>
                <c:pt idx="19">
                  <c:v>72.92</c:v>
                </c:pt>
                <c:pt idx="20">
                  <c:v>49.15</c:v>
                </c:pt>
                <c:pt idx="21">
                  <c:v>27.89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Лист1!$J$175</c:f>
              <c:strCache>
                <c:ptCount val="1"/>
                <c:pt idx="0">
                  <c:v>7 класс, 2015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4405909584403369E-2"/>
                  <c:y val="-6.2041514479476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9968471478148193E-2"/>
                  <c:y val="3.99445367196628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7733988164094673E-2"/>
                  <c:y val="3.99445367196628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1077831004711983E-2"/>
                  <c:y val="4.84433743195910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4405909584403349E-2"/>
                  <c:y val="4.2777482586305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3.328078579691366E-2"/>
                  <c:y val="3.42786449863773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Лист1!$J$176:$J$197</c:f>
              <c:numCache>
                <c:formatCode>0.00</c:formatCode>
                <c:ptCount val="22"/>
                <c:pt idx="0">
                  <c:v>59.21</c:v>
                </c:pt>
                <c:pt idx="1">
                  <c:v>60.58</c:v>
                </c:pt>
                <c:pt idx="2">
                  <c:v>53.7</c:v>
                </c:pt>
                <c:pt idx="3">
                  <c:v>32.549999999999997</c:v>
                </c:pt>
                <c:pt idx="4">
                  <c:v>31</c:v>
                </c:pt>
                <c:pt idx="5">
                  <c:v>78.77</c:v>
                </c:pt>
                <c:pt idx="6">
                  <c:v>12.23</c:v>
                </c:pt>
                <c:pt idx="7">
                  <c:v>38.659999999999997</c:v>
                </c:pt>
                <c:pt idx="9">
                  <c:v>41.39</c:v>
                </c:pt>
                <c:pt idx="10">
                  <c:v>38.39</c:v>
                </c:pt>
                <c:pt idx="11">
                  <c:v>37.26</c:v>
                </c:pt>
                <c:pt idx="12">
                  <c:v>42.42</c:v>
                </c:pt>
                <c:pt idx="13">
                  <c:v>61.94</c:v>
                </c:pt>
                <c:pt idx="14">
                  <c:v>58.67</c:v>
                </c:pt>
                <c:pt idx="15">
                  <c:v>65.33</c:v>
                </c:pt>
                <c:pt idx="16">
                  <c:v>41.92</c:v>
                </c:pt>
                <c:pt idx="17">
                  <c:v>40.04</c:v>
                </c:pt>
                <c:pt idx="18">
                  <c:v>60.52</c:v>
                </c:pt>
                <c:pt idx="19">
                  <c:v>74.11</c:v>
                </c:pt>
                <c:pt idx="20">
                  <c:v>42.68</c:v>
                </c:pt>
                <c:pt idx="21">
                  <c:v>32.659999999999997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165840"/>
        <c:axId val="151166400"/>
      </c:lineChart>
      <c:catAx>
        <c:axId val="15116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1166400"/>
        <c:crosses val="autoZero"/>
        <c:auto val="1"/>
        <c:lblAlgn val="ctr"/>
        <c:lblOffset val="100"/>
        <c:noMultiLvlLbl val="0"/>
      </c:catAx>
      <c:valAx>
        <c:axId val="151166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15116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latin typeface="+mn-lt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395776684168643E-2"/>
          <c:y val="3.1938268836091292E-2"/>
          <c:w val="0.97560422331583141"/>
          <c:h val="0.4282752671829372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Лист1!$I$175</c:f>
              <c:strCache>
                <c:ptCount val="1"/>
                <c:pt idx="0">
                  <c:v>8 класс, 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625938700415847E-2"/>
                  <c:y val="4.5512147401626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2408140820036889E-2"/>
                  <c:y val="5.1319105371824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625938700415847E-2"/>
                  <c:y val="6.00295423271224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3517039760226382E-2"/>
                  <c:y val="4.26086684165271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625938700415885E-2"/>
                  <c:y val="4.2608668416527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0170433401363304E-2"/>
                  <c:y val="6.29330213122216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0190342939657952E-2"/>
                  <c:y val="5.7126063342023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238823128174223E-2"/>
                  <c:y val="4.8415626386725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3517039760226361E-2"/>
                  <c:y val="4.5512147401626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2.2408140820037042E-2"/>
                  <c:y val="-7.9337448957639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2.2408140820036879E-2"/>
                  <c:y val="5.4222584356923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3.192231909710829E-4"/>
                  <c:y val="3.97051894314279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Лист1!$I$176:$I$197</c:f>
              <c:numCache>
                <c:formatCode>0.00</c:formatCode>
                <c:ptCount val="22"/>
                <c:pt idx="0">
                  <c:v>37.96</c:v>
                </c:pt>
                <c:pt idx="1">
                  <c:v>37.880000000000003</c:v>
                </c:pt>
                <c:pt idx="2">
                  <c:v>36.090000000000003</c:v>
                </c:pt>
                <c:pt idx="3">
                  <c:v>25.3</c:v>
                </c:pt>
                <c:pt idx="4">
                  <c:v>53.46</c:v>
                </c:pt>
                <c:pt idx="5">
                  <c:v>42.78</c:v>
                </c:pt>
                <c:pt idx="6">
                  <c:v>27.64</c:v>
                </c:pt>
                <c:pt idx="7">
                  <c:v>25.3</c:v>
                </c:pt>
                <c:pt idx="8">
                  <c:v>42.98</c:v>
                </c:pt>
                <c:pt idx="9">
                  <c:v>40.08</c:v>
                </c:pt>
                <c:pt idx="10">
                  <c:v>36.72</c:v>
                </c:pt>
                <c:pt idx="11">
                  <c:v>26.67</c:v>
                </c:pt>
                <c:pt idx="12">
                  <c:v>41.16</c:v>
                </c:pt>
                <c:pt idx="13">
                  <c:v>25.94</c:v>
                </c:pt>
                <c:pt idx="14">
                  <c:v>38.35</c:v>
                </c:pt>
                <c:pt idx="15">
                  <c:v>61.09</c:v>
                </c:pt>
                <c:pt idx="16">
                  <c:v>29.82</c:v>
                </c:pt>
                <c:pt idx="18">
                  <c:v>38.49</c:v>
                </c:pt>
                <c:pt idx="19">
                  <c:v>49.04</c:v>
                </c:pt>
                <c:pt idx="20">
                  <c:v>56.59</c:v>
                </c:pt>
                <c:pt idx="21">
                  <c:v>21.22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Лист1!$K$175</c:f>
              <c:strCache>
                <c:ptCount val="1"/>
                <c:pt idx="0">
                  <c:v>8 класс, 2014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6843736580794815E-2"/>
                  <c:y val="-5.4222355736531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625938700415857E-2"/>
                  <c:y val="-5.4222355736531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408140820036879E-2"/>
                  <c:y val="-4.5511918781233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734837640605329E-2"/>
                  <c:y val="-5.1318876751432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3517039760226361E-2"/>
                  <c:y val="-4.5511918781233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0190342939657952E-2"/>
                  <c:y val="-5.71258347216306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4625938700415885E-2"/>
                  <c:y val="-4.84153977663330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5734837640605329E-2"/>
                  <c:y val="-7.45467086322259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4625938700415847E-2"/>
                  <c:y val="-5.1318876751432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6843736580794815E-2"/>
                  <c:y val="7.35307196078337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2.4625938700415847E-2"/>
                  <c:y val="-4.5511918781233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4.7912816444395004E-2"/>
                  <c:y val="-1.93806079153409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3.192231909710829E-4"/>
                  <c:y val="-7.16432296471267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Лист1!$G$176:$G$197</c:f>
              <c:strCache>
                <c:ptCount val="22"/>
                <c:pt idx="0">
                  <c:v>МБОУ Алексеевская СОШ №1</c:v>
                </c:pt>
                <c:pt idx="1">
                  <c:v>МБОУ Алексеевская СОШ№2</c:v>
                </c:pt>
                <c:pt idx="2">
                  <c:v>МБОУ АСОШ №3 им. Г.С. Боровикова</c:v>
                </c:pt>
                <c:pt idx="3">
                  <c:v>МБОУ Ялкынская ООШ</c:v>
                </c:pt>
                <c:pt idx="4">
                  <c:v>МБОУ Чувашскомайнская ООШ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ООШ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ООШ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СОШ</c:v>
                </c:pt>
                <c:pt idx="17">
                  <c:v>МБОУ Среднетиганская СОШ</c:v>
                </c:pt>
                <c:pt idx="18">
                  <c:v>МБОУ Степношенталинская ООШ</c:v>
                </c:pt>
                <c:pt idx="19">
                  <c:v>МБОУ Подлесношенталинская ООШ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Лист1!$K$176:$K$197</c:f>
              <c:numCache>
                <c:formatCode>0.00</c:formatCode>
                <c:ptCount val="22"/>
                <c:pt idx="0">
                  <c:v>44.09</c:v>
                </c:pt>
                <c:pt idx="1">
                  <c:v>42.8</c:v>
                </c:pt>
                <c:pt idx="2">
                  <c:v>43.61</c:v>
                </c:pt>
                <c:pt idx="3">
                  <c:v>34</c:v>
                </c:pt>
                <c:pt idx="4">
                  <c:v>44.06</c:v>
                </c:pt>
                <c:pt idx="5">
                  <c:v>61.08</c:v>
                </c:pt>
                <c:pt idx="6">
                  <c:v>27.88</c:v>
                </c:pt>
                <c:pt idx="7">
                  <c:v>40.950000000000003</c:v>
                </c:pt>
                <c:pt idx="9">
                  <c:v>40.42</c:v>
                </c:pt>
                <c:pt idx="10">
                  <c:v>24.93</c:v>
                </c:pt>
                <c:pt idx="11">
                  <c:v>16.12</c:v>
                </c:pt>
                <c:pt idx="12">
                  <c:v>30.43</c:v>
                </c:pt>
                <c:pt idx="13">
                  <c:v>37.549999999999997</c:v>
                </c:pt>
                <c:pt idx="14">
                  <c:v>35.369999999999997</c:v>
                </c:pt>
                <c:pt idx="15">
                  <c:v>59.49</c:v>
                </c:pt>
                <c:pt idx="16">
                  <c:v>21.53</c:v>
                </c:pt>
                <c:pt idx="17">
                  <c:v>42.46</c:v>
                </c:pt>
                <c:pt idx="18">
                  <c:v>28.01</c:v>
                </c:pt>
                <c:pt idx="19">
                  <c:v>66.44</c:v>
                </c:pt>
                <c:pt idx="20">
                  <c:v>35.479999999999997</c:v>
                </c:pt>
                <c:pt idx="21">
                  <c:v>27.41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105008"/>
        <c:axId val="148105568"/>
      </c:lineChart>
      <c:catAx>
        <c:axId val="14810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8105568"/>
        <c:crosses val="autoZero"/>
        <c:auto val="1"/>
        <c:lblAlgn val="ctr"/>
        <c:lblOffset val="100"/>
        <c:noMultiLvlLbl val="0"/>
      </c:catAx>
      <c:valAx>
        <c:axId val="1481055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14810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latin typeface="+mn-lt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147001511174735E-2"/>
          <c:y val="0.12955024268375295"/>
          <c:w val="0.95622673586256268"/>
          <c:h val="0.68680135977477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46.73</c:v>
                </c:pt>
                <c:pt idx="1">
                  <c:v>41.59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Алексеевский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48.95</c:v>
                </c:pt>
                <c:pt idx="1">
                  <c:v>40.5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57.47</c:v>
                </c:pt>
                <c:pt idx="1">
                  <c:v>49.84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51.25</c:v>
                </c:pt>
                <c:pt idx="1">
                  <c:v>43.96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48.39</c:v>
                </c:pt>
                <c:pt idx="1">
                  <c:v>43.84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56.66</c:v>
                </c:pt>
                <c:pt idx="1">
                  <c:v>47.5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70.260000000000005</c:v>
                </c:pt>
                <c:pt idx="1">
                  <c:v>66.22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1042320"/>
        <c:axId val="151042880"/>
      </c:barChart>
      <c:catAx>
        <c:axId val="1510423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042880"/>
        <c:crosses val="autoZero"/>
        <c:auto val="1"/>
        <c:lblAlgn val="ctr"/>
        <c:lblOffset val="100"/>
        <c:noMultiLvlLbl val="0"/>
      </c:catAx>
      <c:valAx>
        <c:axId val="151042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5104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45551976457487"/>
          <c:y val="0.91645165901223669"/>
          <c:w val="0.55758381054640893"/>
          <c:h val="6.4605957404495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84375248548478E-2"/>
          <c:y val="0.12955024268375295"/>
          <c:w val="0.95622673586256268"/>
          <c:h val="0.68680135977477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28.39</c:v>
                </c:pt>
                <c:pt idx="1">
                  <c:v>28.69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Алексеевский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32.590000000000003</c:v>
                </c:pt>
                <c:pt idx="1">
                  <c:v>30.21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45.34</c:v>
                </c:pt>
                <c:pt idx="1">
                  <c:v>44.23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35.08</c:v>
                </c:pt>
                <c:pt idx="1">
                  <c:v>42.36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24.6</c:v>
                </c:pt>
                <c:pt idx="1">
                  <c:v>37.299999999999997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41</c:v>
                </c:pt>
                <c:pt idx="1">
                  <c:v>42.06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45.67</c:v>
                </c:pt>
                <c:pt idx="1">
                  <c:v>54.95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312528"/>
        <c:axId val="219313088"/>
      </c:barChart>
      <c:catAx>
        <c:axId val="21931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313088"/>
        <c:crosses val="autoZero"/>
        <c:auto val="1"/>
        <c:lblAlgn val="ctr"/>
        <c:lblOffset val="100"/>
        <c:noMultiLvlLbl val="0"/>
      </c:catAx>
      <c:valAx>
        <c:axId val="219313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931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45551976457487"/>
          <c:y val="0.91645165901223669"/>
          <c:w val="0.51339189135448982"/>
          <c:h val="6.4605957404495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147001511174735E-2"/>
          <c:y val="0.12955024268375295"/>
          <c:w val="0.95622673586256268"/>
          <c:h val="0.68680135977477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30.86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Алексеевский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40.57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38.54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34.19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47.52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45.76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51.3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546416"/>
        <c:axId val="221546976"/>
      </c:barChart>
      <c:catAx>
        <c:axId val="22154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1546976"/>
        <c:crosses val="autoZero"/>
        <c:auto val="1"/>
        <c:lblAlgn val="ctr"/>
        <c:lblOffset val="100"/>
        <c:noMultiLvlLbl val="0"/>
      </c:catAx>
      <c:valAx>
        <c:axId val="221546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154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047780959198281E-2"/>
          <c:y val="0.91645165901223669"/>
          <c:w val="0.87936908454624985"/>
          <c:h val="6.4605957404495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84375248548478E-2"/>
          <c:y val="0.12955024268375295"/>
          <c:w val="0.95622673586256268"/>
          <c:h val="0.68680135977477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39.479999999999997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Алексеевский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40.770000000000003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54.68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48.45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45.38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55.09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64.569999999999993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546864"/>
        <c:axId val="220547424"/>
      </c:barChart>
      <c:catAx>
        <c:axId val="22054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547424"/>
        <c:crosses val="autoZero"/>
        <c:auto val="1"/>
        <c:lblAlgn val="ctr"/>
        <c:lblOffset val="100"/>
        <c:noMultiLvlLbl val="0"/>
      </c:catAx>
      <c:valAx>
        <c:axId val="220547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054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425216734271845E-2"/>
          <c:y val="0.92187311855251919"/>
          <c:w val="0.85935148731408573"/>
          <c:h val="6.0413670879249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84375248548478E-2"/>
          <c:y val="0.12955024268375295"/>
          <c:w val="0.95622673586256268"/>
          <c:h val="0.68680135977477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31.65</c:v>
                </c:pt>
                <c:pt idx="1">
                  <c:v>43.45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Алексеевский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38.78</c:v>
                </c:pt>
                <c:pt idx="1">
                  <c:v>47.22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50.04</c:v>
                </c:pt>
                <c:pt idx="1">
                  <c:v>58.39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33.799999999999997</c:v>
                </c:pt>
                <c:pt idx="1">
                  <c:v>48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46.38</c:v>
                </c:pt>
                <c:pt idx="1">
                  <c:v>52.38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46.52</c:v>
                </c:pt>
                <c:pt idx="1">
                  <c:v>55.5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47.79</c:v>
                </c:pt>
                <c:pt idx="1">
                  <c:v>68.22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617872"/>
        <c:axId val="221618432"/>
      </c:barChart>
      <c:catAx>
        <c:axId val="22161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1618432"/>
        <c:crosses val="autoZero"/>
        <c:auto val="1"/>
        <c:lblAlgn val="ctr"/>
        <c:lblOffset val="100"/>
        <c:noMultiLvlLbl val="0"/>
      </c:catAx>
      <c:valAx>
        <c:axId val="221618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161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911208542114053"/>
          <c:y val="0.92273747126436778"/>
          <c:w val="0.67627067923327766"/>
          <c:h val="5.97452873563218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B312F-3107-44E3-AF52-E24DD05E16F2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794F1-E72B-4C51-AB5A-0BF70819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278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D494C-6AF3-4DE0-9B05-98606BEFEF93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CDB24-E5C7-44FC-A93B-75E20DC76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97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CDB24-E5C7-44FC-A93B-75E20DC769F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005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CDB24-E5C7-44FC-A93B-75E20DC769F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29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B479-63E3-4B14-9E90-0036E4687524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3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5AC5-A491-484E-A034-EF05BAF0FC55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7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62ED9-21AA-466E-BBC2-31DE95F85277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180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5F24-EF23-4A3B-8295-CEE889DCB392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3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E648-4D1E-42B3-93ED-10940FC73C8F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78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1D24-A397-4EBF-8EC1-9B83F25BE128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0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25144-0291-4F04-B3B2-8CD76BEBCC9A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2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7393F5-E60E-43C5-8F6A-49C4C5BEFC5C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CF221-1FCF-4045-B899-1AEA7F9D8B25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9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49098-6F00-4362-AC98-4437E7135F3E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84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CAE9C-F392-4E07-8CBD-BEE04D3421DD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0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3E270-B655-4F4E-B0A4-74E153F3E301}" type="datetime1">
              <a:rPr lang="en-US" smtClean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77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779734"/>
            <a:ext cx="10058400" cy="356616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Информация о результатах мониторинга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предметной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обученности учащихся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7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и 8 классов образовательных организаций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Алексеевского муниципального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района РТ</a:t>
            </a:r>
            <a:endParaRPr lang="ru-RU" sz="3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ГБУ «РЦМКО»</a:t>
            </a:r>
          </a:p>
          <a:p>
            <a:pPr algn="r"/>
            <a:r>
              <a:rPr lang="ru-RU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Мухаметов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А.Р.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8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диагностического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тестирования: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– </a:t>
            </a:r>
            <a:r>
              <a:rPr lang="ru-RU" sz="2600" dirty="0">
                <a:solidFill>
                  <a:srgbClr val="002060"/>
                </a:solidFill>
              </a:rPr>
              <a:t>оценка уровня учебных достижений обучающихся на соответствие требованиям Федерального компонента </a:t>
            </a:r>
            <a:r>
              <a:rPr lang="ru-RU" sz="2600" dirty="0" smtClean="0">
                <a:solidFill>
                  <a:srgbClr val="002060"/>
                </a:solidFill>
              </a:rPr>
              <a:t>государственного образовательного </a:t>
            </a:r>
            <a:r>
              <a:rPr lang="ru-RU" sz="2600" dirty="0">
                <a:solidFill>
                  <a:srgbClr val="002060"/>
                </a:solidFill>
              </a:rPr>
              <a:t>стандарта,</a:t>
            </a:r>
          </a:p>
          <a:p>
            <a:r>
              <a:rPr lang="ru-RU" sz="2600" dirty="0">
                <a:solidFill>
                  <a:srgbClr val="002060"/>
                </a:solidFill>
              </a:rPr>
              <a:t>- определение уровня усвоения обучающимися 7 и 8 классов предметного содержания по программам 6 и 7 классов, </a:t>
            </a:r>
            <a:r>
              <a:rPr lang="ru-RU" sz="2600" dirty="0" smtClean="0">
                <a:solidFill>
                  <a:srgbClr val="002060"/>
                </a:solidFill>
              </a:rPr>
              <a:t>материала </a:t>
            </a:r>
            <a:br>
              <a:rPr lang="ru-RU" sz="2600" dirty="0" smtClean="0">
                <a:solidFill>
                  <a:srgbClr val="002060"/>
                </a:solidFill>
              </a:rPr>
            </a:br>
            <a:r>
              <a:rPr lang="ru-RU" sz="2600" dirty="0" smtClean="0">
                <a:solidFill>
                  <a:srgbClr val="002060"/>
                </a:solidFill>
              </a:rPr>
              <a:t>1 четверти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>
                <a:solidFill>
                  <a:srgbClr val="002060"/>
                </a:solidFill>
              </a:rPr>
              <a:t>- выявление элементов содержания, вызывающих наибольшие затруднения.</a:t>
            </a: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7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участников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537 обучающихся, из них:</a:t>
            </a:r>
          </a:p>
          <a:p>
            <a:pPr algn="ctr"/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– 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274 человек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Предметы: русский язык, математика, биология, история</a:t>
            </a:r>
          </a:p>
          <a:p>
            <a:pPr algn="ctr"/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– 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263 человек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Предметы: русский язык, математика, физика, обществознание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0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выполненных заданий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общему количеству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276480"/>
              </p:ext>
            </p:extLst>
          </p:nvPr>
        </p:nvGraphicFramePr>
        <p:xfrm>
          <a:off x="1096963" y="1846263"/>
          <a:ext cx="10058400" cy="4357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22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выполненных заданий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общему количеству заданий.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5166" y="1769472"/>
            <a:ext cx="10742816" cy="447546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100</a:t>
            </a:r>
            <a:r>
              <a:rPr lang="ru-RU" b="1" dirty="0">
                <a:solidFill>
                  <a:srgbClr val="C00000"/>
                </a:solidFill>
              </a:rPr>
              <a:t>% выполнение </a:t>
            </a:r>
            <a:r>
              <a:rPr lang="ru-RU" b="1" dirty="0" smtClean="0">
                <a:solidFill>
                  <a:srgbClr val="C00000"/>
                </a:solidFill>
              </a:rPr>
              <a:t>заданий: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Учащиеся </a:t>
            </a:r>
            <a:r>
              <a:rPr lang="ru-RU" b="1" dirty="0">
                <a:solidFill>
                  <a:srgbClr val="C00000"/>
                </a:solidFill>
              </a:rPr>
              <a:t>7 класса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 учащийся </a:t>
            </a:r>
            <a:r>
              <a:rPr lang="ru-RU" dirty="0">
                <a:solidFill>
                  <a:srgbClr val="C00000"/>
                </a:solidFill>
              </a:rPr>
              <a:t>по русскому </a:t>
            </a:r>
            <a:r>
              <a:rPr lang="ru-RU" dirty="0" smtClean="0">
                <a:solidFill>
                  <a:srgbClr val="C00000"/>
                </a:solidFill>
              </a:rPr>
              <a:t>языку и 1 учащийся по математике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Учащиеся </a:t>
            </a:r>
            <a:r>
              <a:rPr lang="ru-RU" b="1" dirty="0">
                <a:solidFill>
                  <a:srgbClr val="C00000"/>
                </a:solidFill>
              </a:rPr>
              <a:t>8 классов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 </a:t>
            </a:r>
            <a:r>
              <a:rPr lang="ru-RU" dirty="0">
                <a:solidFill>
                  <a:srgbClr val="C00000"/>
                </a:solidFill>
              </a:rPr>
              <a:t>учащийся по русскому языку, </a:t>
            </a:r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 </a:t>
            </a:r>
            <a:r>
              <a:rPr lang="ru-RU" dirty="0">
                <a:solidFill>
                  <a:srgbClr val="C00000"/>
                </a:solidFill>
              </a:rPr>
              <a:t>учащийся по математике</a:t>
            </a:r>
            <a:r>
              <a:rPr lang="ru-RU" dirty="0" smtClean="0">
                <a:solidFill>
                  <a:srgbClr val="C00000"/>
                </a:solidFill>
              </a:rPr>
              <a:t>;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9 </a:t>
            </a:r>
            <a:r>
              <a:rPr lang="ru-RU" dirty="0">
                <a:solidFill>
                  <a:srgbClr val="C00000"/>
                </a:solidFill>
              </a:rPr>
              <a:t>учащихся по физике</a:t>
            </a:r>
            <a:r>
              <a:rPr lang="ru-RU" dirty="0" smtClean="0">
                <a:solidFill>
                  <a:srgbClr val="C00000"/>
                </a:solidFill>
              </a:rPr>
              <a:t>;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3 </a:t>
            </a:r>
            <a:r>
              <a:rPr lang="ru-RU" dirty="0">
                <a:solidFill>
                  <a:srgbClr val="C00000"/>
                </a:solidFill>
              </a:rPr>
              <a:t>учащихся по обществознанию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Полностью </a:t>
            </a:r>
            <a:r>
              <a:rPr lang="ru-RU" b="1" dirty="0">
                <a:solidFill>
                  <a:srgbClr val="C00000"/>
                </a:solidFill>
              </a:rPr>
              <a:t>не справились с </a:t>
            </a:r>
            <a:r>
              <a:rPr lang="ru-RU" b="1" dirty="0" smtClean="0">
                <a:solidFill>
                  <a:srgbClr val="C00000"/>
                </a:solidFill>
              </a:rPr>
              <a:t>заданиями: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8 </a:t>
            </a:r>
            <a:r>
              <a:rPr lang="ru-RU" b="1" dirty="0">
                <a:solidFill>
                  <a:srgbClr val="C00000"/>
                </a:solidFill>
              </a:rPr>
              <a:t>класс – 1 </a:t>
            </a:r>
            <a:r>
              <a:rPr lang="ru-RU" b="1" dirty="0" smtClean="0">
                <a:solidFill>
                  <a:srgbClr val="C00000"/>
                </a:solidFill>
              </a:rPr>
              <a:t>учащийся </a:t>
            </a:r>
            <a:r>
              <a:rPr lang="ru-RU" b="1" dirty="0">
                <a:solidFill>
                  <a:srgbClr val="C00000"/>
                </a:solidFill>
              </a:rPr>
              <a:t>по математике.</a:t>
            </a:r>
          </a:p>
          <a:p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 в разрезе образовательных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439686"/>
              </p:ext>
            </p:extLst>
          </p:nvPr>
        </p:nvGraphicFramePr>
        <p:xfrm>
          <a:off x="592282" y="1737360"/>
          <a:ext cx="11128664" cy="4471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167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за 2014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и 2016 г.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23771"/>
              </p:ext>
            </p:extLst>
          </p:nvPr>
        </p:nvGraphicFramePr>
        <p:xfrm>
          <a:off x="378828" y="1737360"/>
          <a:ext cx="11448047" cy="4482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702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результатов за </a:t>
            </a:r>
            <a:r>
              <a:rPr lang="ru-RU" sz="4300" b="1" dirty="0" smtClean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  <a:r>
              <a:rPr lang="ru-RU" sz="43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и 2016 г.</a:t>
            </a:r>
            <a:br>
              <a:rPr lang="ru-RU" sz="43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300" b="1" dirty="0" smtClean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43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850468"/>
              </p:ext>
            </p:extLst>
          </p:nvPr>
        </p:nvGraphicFramePr>
        <p:xfrm>
          <a:off x="205464" y="1846263"/>
          <a:ext cx="11621411" cy="4429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59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291156" cy="145075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язык.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(48,96%)			    	8 классы (40,50%)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948726"/>
              </p:ext>
            </p:extLst>
          </p:nvPr>
        </p:nvGraphicFramePr>
        <p:xfrm>
          <a:off x="623456" y="4096388"/>
          <a:ext cx="5022298" cy="1158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3399"/>
                <a:gridCol w="1008899"/>
              </a:tblGrid>
              <a:tr h="3613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Орфоэпические нормы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7407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Грамматическая основа предложения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2310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Правописание корней с чередованием гласных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022553"/>
              </p:ext>
            </p:extLst>
          </p:nvPr>
        </p:nvGraphicFramePr>
        <p:xfrm>
          <a:off x="623454" y="2200500"/>
          <a:ext cx="4962088" cy="1431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968"/>
                <a:gridCol w="1243120"/>
              </a:tblGrid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Фразеология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Правописание окончаний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существительных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Правописание окончаний прилагательных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77,0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Лексика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Разряды местоимений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71,2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688153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20871" y="3633537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542216"/>
              </p:ext>
            </p:extLst>
          </p:nvPr>
        </p:nvGraphicFramePr>
        <p:xfrm>
          <a:off x="6060756" y="2210893"/>
          <a:ext cx="5535499" cy="1083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7353"/>
                <a:gridCol w="748146"/>
              </a:tblGrid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</a:rPr>
                        <a:t>Правописание суффиксов в различных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частях речи</a:t>
                      </a:r>
                      <a:endParaRPr lang="ru-RU" sz="1400" u="none" strike="noStrike" dirty="0" smtClean="0">
                        <a:effectLst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Правописание причастий и </a:t>
                      </a:r>
                      <a:r>
                        <a:rPr lang="ru-RU" sz="1400" u="none" strike="noStrike" dirty="0" smtClean="0">
                          <a:effectLst/>
                        </a:rPr>
                        <a:t>деепричастий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Правописание </a:t>
                      </a:r>
                      <a:r>
                        <a:rPr lang="ru-RU" sz="1400" u="none" strike="noStrike" dirty="0" smtClean="0">
                          <a:effectLst/>
                        </a:rPr>
                        <a:t>наречий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418807"/>
              </p:ext>
            </p:extLst>
          </p:nvPr>
        </p:nvGraphicFramePr>
        <p:xfrm>
          <a:off x="6122212" y="4092013"/>
          <a:ext cx="5472978" cy="1765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0588"/>
                <a:gridCol w="622390"/>
              </a:tblGrid>
              <a:tr h="334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Морфологические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нормы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54255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Синтаксические нормы (знаки препинания в предложениях с причастными и деепричастными оборотами)</a:t>
                      </a:r>
                    </a:p>
                    <a:p>
                      <a:pPr algn="l" fontAlgn="t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3228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Сложная синтаксическая конструкция (знаки препинания)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80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</a:rPr>
                        <a:t>Фонетика. Орфоэпические нормы</a:t>
                      </a:r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80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Части речи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0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7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54809"/>
            <a:ext cx="10145684" cy="4614818"/>
          </a:xfrm>
        </p:spPr>
        <p:txBody>
          <a:bodyPr>
            <a:noAutofit/>
          </a:bodyPr>
          <a:lstStyle/>
          <a:p>
            <a:r>
              <a:rPr lang="ru-RU" sz="1800" dirty="0" smtClean="0"/>
              <a:t>7 класс: </a:t>
            </a:r>
          </a:p>
          <a:p>
            <a:r>
              <a:rPr lang="ru-RU" sz="1800" dirty="0" smtClean="0"/>
              <a:t>морфологические нормы – </a:t>
            </a:r>
            <a:r>
              <a:rPr lang="ru-RU" sz="1800" dirty="0" smtClean="0">
                <a:solidFill>
                  <a:srgbClr val="C00000"/>
                </a:solidFill>
              </a:rPr>
              <a:t>16,6%</a:t>
            </a:r>
            <a:endParaRPr lang="ru-RU" sz="1800" dirty="0" smtClean="0"/>
          </a:p>
          <a:p>
            <a:r>
              <a:rPr lang="ru-RU" sz="1800" dirty="0" smtClean="0"/>
              <a:t>правописание корней с чередованием гласных – </a:t>
            </a:r>
            <a:r>
              <a:rPr lang="ru-RU" sz="1800" dirty="0" smtClean="0">
                <a:solidFill>
                  <a:srgbClr val="C00000"/>
                </a:solidFill>
              </a:rPr>
              <a:t>19,4%</a:t>
            </a:r>
          </a:p>
          <a:p>
            <a:r>
              <a:rPr lang="ru-RU" sz="1800" dirty="0" smtClean="0"/>
              <a:t>синтаксические нормы (знаки препинания с однородными членами) – </a:t>
            </a:r>
            <a:r>
              <a:rPr lang="ru-RU" sz="1800" dirty="0" smtClean="0">
                <a:solidFill>
                  <a:srgbClr val="C00000"/>
                </a:solidFill>
              </a:rPr>
              <a:t>29,4%</a:t>
            </a:r>
          </a:p>
          <a:p>
            <a:r>
              <a:rPr lang="ru-RU" sz="1800" dirty="0" smtClean="0"/>
              <a:t>характеристика текста по стилю, типу речи, средствам речевой выразительности –</a:t>
            </a:r>
            <a:r>
              <a:rPr lang="ru-RU" sz="1800" dirty="0" smtClean="0">
                <a:solidFill>
                  <a:srgbClr val="C00000"/>
                </a:solidFill>
              </a:rPr>
              <a:t> 29,7%</a:t>
            </a:r>
          </a:p>
          <a:p>
            <a:endParaRPr lang="ru-RU" sz="100" dirty="0" smtClean="0"/>
          </a:p>
          <a:p>
            <a:r>
              <a:rPr lang="ru-RU" sz="1800" dirty="0" smtClean="0"/>
              <a:t>8 класс:</a:t>
            </a:r>
          </a:p>
          <a:p>
            <a:r>
              <a:rPr lang="ru-RU" sz="1800" dirty="0" smtClean="0"/>
              <a:t>части речи – </a:t>
            </a:r>
            <a:r>
              <a:rPr lang="ru-RU" sz="1800" dirty="0" smtClean="0">
                <a:solidFill>
                  <a:srgbClr val="C00000"/>
                </a:solidFill>
              </a:rPr>
              <a:t>5,6%</a:t>
            </a:r>
          </a:p>
          <a:p>
            <a:r>
              <a:rPr lang="ru-RU" sz="1800" dirty="0" smtClean="0"/>
              <a:t>сложные синтаксические конструкции – </a:t>
            </a:r>
            <a:r>
              <a:rPr lang="ru-RU" sz="1800" dirty="0" smtClean="0">
                <a:solidFill>
                  <a:srgbClr val="C00000"/>
                </a:solidFill>
              </a:rPr>
              <a:t>от 16,2%</a:t>
            </a:r>
          </a:p>
          <a:p>
            <a:pPr>
              <a:lnSpc>
                <a:spcPct val="120000"/>
              </a:lnSpc>
            </a:pPr>
            <a:r>
              <a:rPr lang="ru-RU" sz="1800" dirty="0" smtClean="0"/>
              <a:t>синтаксические нормы (знаки препинания в предложениях с причастными и деепричастными оборотами) – </a:t>
            </a:r>
            <a:r>
              <a:rPr lang="ru-RU" sz="1800" dirty="0" smtClean="0">
                <a:solidFill>
                  <a:srgbClr val="C00000"/>
                </a:solidFill>
              </a:rPr>
              <a:t>22,8%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/>
              <a:t>Фонетика. Орфоэпические нормы – </a:t>
            </a:r>
            <a:r>
              <a:rPr lang="ru-RU" sz="1800" dirty="0" smtClean="0">
                <a:solidFill>
                  <a:srgbClr val="C00000"/>
                </a:solidFill>
              </a:rPr>
              <a:t>28,8%</a:t>
            </a: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язык. </a:t>
            </a:r>
            <a:br>
              <a:rPr lang="ru-RU" dirty="0" smtClean="0"/>
            </a:br>
            <a:r>
              <a:rPr lang="ru-RU" dirty="0" smtClean="0"/>
              <a:t>7 класс 						   8 класс</a:t>
            </a:r>
            <a:endParaRPr lang="ru-RU" sz="36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956540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7" descr="mko_logo_02 Копиров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9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(32,59%)				8 классы (30,22%)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4" y="1748042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1041" y="3905887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521943"/>
              </p:ext>
            </p:extLst>
          </p:nvPr>
        </p:nvGraphicFramePr>
        <p:xfrm>
          <a:off x="301336" y="4264828"/>
          <a:ext cx="5434447" cy="18544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6804"/>
                <a:gridCol w="3451851"/>
                <a:gridCol w="585792"/>
              </a:tblGrid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Линейное уравнение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 решать линейные уравнения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Решение простейших задач на доли </a:t>
                      </a: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решать текстовые задачи на доли и части </a:t>
                      </a: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+mn-lt"/>
                        </a:rPr>
                        <a:t>21,5</a:t>
                      </a:r>
                      <a:endParaRPr lang="ru-RU" sz="13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Текстовая задача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строить и исследовать простейшие математические модели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Алгебраическое </a:t>
                      </a:r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выражение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Умение упрощать алгебраическое выражение и нахождение его значения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63288"/>
              </p:ext>
            </p:extLst>
          </p:nvPr>
        </p:nvGraphicFramePr>
        <p:xfrm>
          <a:off x="6047654" y="4254437"/>
          <a:ext cx="5865103" cy="2041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191"/>
                <a:gridCol w="3761510"/>
                <a:gridCol w="659402"/>
              </a:tblGrid>
              <a:tr h="442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Действия с рациональными числами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выполнять действия с рациональными числами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+mn-lt"/>
                        </a:rPr>
                        <a:t>16,5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82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Элементы вероятности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решать простейшие практические задачи на вероятность и статистику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+mn-lt"/>
                        </a:rPr>
                        <a:t>15,0</a:t>
                      </a:r>
                      <a:endParaRPr lang="ru-RU" sz="13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66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Текстовая задача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Умение строить и исследовать простейшие математические модели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+mn-lt"/>
                        </a:rPr>
                        <a:t>9,02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66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Функции и графики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читать графики элементарных функций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+mn-lt"/>
                        </a:rPr>
                        <a:t>8,27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64652"/>
              </p:ext>
            </p:extLst>
          </p:nvPr>
        </p:nvGraphicFramePr>
        <p:xfrm>
          <a:off x="6058044" y="2073439"/>
          <a:ext cx="5865103" cy="19109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6538"/>
                <a:gridCol w="3709554"/>
                <a:gridCol w="649011"/>
              </a:tblGrid>
              <a:tr h="446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Упрощение выражений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выполнять преобразование алгебраических выражений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60,15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96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Треугольник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решать планиметрические задачи на нахождение геометрических величин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56,39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23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Текстовая задача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составлять уравнения и выражение по тексту задачи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56,39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566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Определения, свойства, признаки, теоремы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проводить доказательные рассуждения при решении задач, логическая правильность заключений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56,39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187084"/>
              </p:ext>
            </p:extLst>
          </p:nvPr>
        </p:nvGraphicFramePr>
        <p:xfrm>
          <a:off x="301336" y="2086201"/>
          <a:ext cx="5474847" cy="1880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176"/>
                <a:gridCol w="3256030"/>
                <a:gridCol w="627641"/>
              </a:tblGrid>
              <a:tr h="67241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Анализ данных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использовать приобретенные знания и умения в практической деятельности и повседневной жизни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252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Действия с десятичными дробями и целыми числами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Умение выполнять действия с десятичными дробями и целыми числами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252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 smtClean="0">
                          <a:effectLst/>
                          <a:latin typeface="+mn-lt"/>
                        </a:rPr>
                        <a:t> Виды углов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Умение решать геометрические задачи, опираясь на свойства геометрических фигур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53,3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6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Математика.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</a:t>
            </a:r>
            <a:r>
              <a:rPr lang="ru-RU" sz="3600" dirty="0" smtClean="0"/>
              <a:t>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145684" cy="4534284"/>
          </a:xfrm>
        </p:spPr>
        <p:txBody>
          <a:bodyPr>
            <a:noAutofit/>
          </a:bodyPr>
          <a:lstStyle/>
          <a:p>
            <a:r>
              <a:rPr lang="ru-RU" sz="1800" dirty="0" smtClean="0"/>
              <a:t>7 класс: 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строить и исследовать простейшие математические </a:t>
            </a:r>
            <a:r>
              <a:rPr lang="ru-RU" sz="1800" dirty="0" smtClean="0"/>
              <a:t>модели – </a:t>
            </a:r>
            <a:r>
              <a:rPr lang="ru-RU" sz="1800" dirty="0" smtClean="0">
                <a:solidFill>
                  <a:srgbClr val="C00000"/>
                </a:solidFill>
              </a:rPr>
              <a:t>12,9%</a:t>
            </a:r>
            <a:endParaRPr lang="ru-RU" sz="1800" dirty="0" smtClean="0"/>
          </a:p>
          <a:p>
            <a:r>
              <a:rPr lang="ru-RU" sz="1800" dirty="0" smtClean="0"/>
              <a:t>умение </a:t>
            </a:r>
            <a:r>
              <a:rPr lang="ru-RU" sz="1800" dirty="0"/>
              <a:t>упрощать алгебраическое выражение и нахождение его </a:t>
            </a:r>
            <a:r>
              <a:rPr lang="ru-RU" sz="1800" dirty="0" smtClean="0"/>
              <a:t>значения – </a:t>
            </a:r>
            <a:r>
              <a:rPr lang="ru-RU" sz="1800" dirty="0" smtClean="0">
                <a:solidFill>
                  <a:srgbClr val="C00000"/>
                </a:solidFill>
              </a:rPr>
              <a:t>14,6%</a:t>
            </a:r>
          </a:p>
          <a:p>
            <a:r>
              <a:rPr lang="ru-RU" sz="1800" dirty="0"/>
              <a:t>Умение вычислять целое значение по его </a:t>
            </a:r>
            <a:r>
              <a:rPr lang="ru-RU" sz="1800" dirty="0" smtClean="0"/>
              <a:t>части – </a:t>
            </a:r>
            <a:r>
              <a:rPr lang="ru-RU" sz="1800" dirty="0" smtClean="0">
                <a:solidFill>
                  <a:srgbClr val="C00000"/>
                </a:solidFill>
              </a:rPr>
              <a:t>34,5%</a:t>
            </a:r>
          </a:p>
          <a:p>
            <a:pPr>
              <a:lnSpc>
                <a:spcPct val="100000"/>
              </a:lnSpc>
            </a:pPr>
            <a:endParaRPr lang="ru-RU" sz="1200" dirty="0"/>
          </a:p>
          <a:p>
            <a:r>
              <a:rPr lang="ru-RU" sz="1800" dirty="0" smtClean="0"/>
              <a:t>8 класс:</a:t>
            </a:r>
          </a:p>
          <a:p>
            <a:r>
              <a:rPr lang="ru-RU" sz="1800" dirty="0" smtClean="0"/>
              <a:t>умение решать уравнения, системы уравнений – </a:t>
            </a:r>
            <a:r>
              <a:rPr lang="ru-RU" sz="1800" dirty="0" smtClean="0">
                <a:solidFill>
                  <a:srgbClr val="C00000"/>
                </a:solidFill>
              </a:rPr>
              <a:t>22,2%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строить и исследовать простейшие математические </a:t>
            </a:r>
            <a:r>
              <a:rPr lang="ru-RU" sz="1800" dirty="0" smtClean="0"/>
              <a:t>модели – </a:t>
            </a:r>
            <a:r>
              <a:rPr lang="ru-RU" sz="1800" dirty="0" smtClean="0">
                <a:solidFill>
                  <a:srgbClr val="C00000"/>
                </a:solidFill>
              </a:rPr>
              <a:t>23,3%</a:t>
            </a:r>
          </a:p>
          <a:p>
            <a:r>
              <a:rPr lang="ru-RU" sz="1800" dirty="0" smtClean="0"/>
              <a:t>элементы вероятности – </a:t>
            </a:r>
            <a:r>
              <a:rPr lang="ru-RU" sz="1800" dirty="0" smtClean="0">
                <a:solidFill>
                  <a:srgbClr val="C00000"/>
                </a:solidFill>
              </a:rPr>
              <a:t>28%</a:t>
            </a:r>
          </a:p>
          <a:p>
            <a:r>
              <a:rPr lang="ru-RU" sz="1800" dirty="0" smtClean="0"/>
              <a:t>треугольник –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rgbClr val="C00000"/>
                </a:solidFill>
              </a:rPr>
              <a:t>30,2%</a:t>
            </a: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Математика. </a:t>
            </a:r>
            <a:br>
              <a:rPr lang="ru-RU" dirty="0" smtClean="0"/>
            </a:br>
            <a:r>
              <a:rPr lang="ru-RU" dirty="0" smtClean="0"/>
              <a:t>7 класс 						  8 класс</a:t>
            </a:r>
            <a:endParaRPr lang="ru-RU" sz="36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562116"/>
              </p:ext>
            </p:extLst>
          </p:nvPr>
        </p:nvGraphicFramePr>
        <p:xfrm>
          <a:off x="1096963" y="1846263"/>
          <a:ext cx="10058400" cy="4374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Биология. 						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(40,58%) 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37743" y="3926667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pic>
        <p:nvPicPr>
          <p:cNvPr id="1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90370" y="1993996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43155"/>
              </p:ext>
            </p:extLst>
          </p:nvPr>
        </p:nvGraphicFramePr>
        <p:xfrm>
          <a:off x="3595256" y="4383830"/>
          <a:ext cx="4717472" cy="1259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2894"/>
                <a:gridCol w="774578"/>
              </a:tblGrid>
              <a:tr h="314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Роль растений в природе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4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Экологические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факторы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477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Систематические</a:t>
                      </a:r>
                      <a:r>
                        <a:rPr lang="ru-RU" sz="1600" baseline="0" dirty="0" smtClean="0">
                          <a:latin typeface="+mn-lt"/>
                        </a:rPr>
                        <a:t> группы растений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</a:rPr>
                        <a:t>24,6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4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Сравнение строения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простейших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833896"/>
              </p:ext>
            </p:extLst>
          </p:nvPr>
        </p:nvGraphicFramePr>
        <p:xfrm>
          <a:off x="3595255" y="2426986"/>
          <a:ext cx="4671768" cy="1414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4694"/>
                <a:gridCol w="767074"/>
              </a:tblGrid>
              <a:tr h="353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Фотосинтез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535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Строение</a:t>
                      </a:r>
                      <a:r>
                        <a:rPr lang="ru-RU" sz="1600" baseline="0" dirty="0" smtClean="0">
                          <a:latin typeface="+mn-lt"/>
                        </a:rPr>
                        <a:t> клетки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</a:rPr>
                        <a:t>66,7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535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Свойства живых организмов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</a:rPr>
                        <a:t>58,7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535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Calibri" panose="020F0502020204030204" pitchFamily="34" charset="0"/>
                        </a:rPr>
                        <a:t>Питание растений</a:t>
                      </a:r>
                      <a:endParaRPr lang="ru-RU" sz="16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  <a:cs typeface="Calibri" panose="020F0502020204030204" pitchFamily="34" charset="0"/>
                        </a:rPr>
                        <a:t>56,5</a:t>
                      </a:r>
                      <a:endParaRPr lang="ru-RU" sz="16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Биология.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145684" cy="2975648"/>
          </a:xfrm>
        </p:spPr>
        <p:txBody>
          <a:bodyPr>
            <a:noAutofit/>
          </a:bodyPr>
          <a:lstStyle/>
          <a:p>
            <a:endParaRPr lang="ru-RU" dirty="0" smtClean="0"/>
          </a:p>
          <a:p>
            <a:r>
              <a:rPr lang="ru-RU" sz="2400" dirty="0" smtClean="0"/>
              <a:t>систематические группы растений – </a:t>
            </a:r>
            <a:r>
              <a:rPr lang="ru-RU" sz="2400" dirty="0" smtClean="0">
                <a:solidFill>
                  <a:srgbClr val="C00000"/>
                </a:solidFill>
              </a:rPr>
              <a:t>24,3%</a:t>
            </a:r>
            <a:endParaRPr lang="ru-RU" sz="2400" dirty="0" smtClean="0"/>
          </a:p>
          <a:p>
            <a:r>
              <a:rPr lang="ru-RU" sz="2400" dirty="0" smtClean="0"/>
              <a:t>роль растений в природе – </a:t>
            </a:r>
            <a:r>
              <a:rPr lang="ru-RU" sz="2400" dirty="0" smtClean="0">
                <a:solidFill>
                  <a:srgbClr val="C00000"/>
                </a:solidFill>
              </a:rPr>
              <a:t>25,2%</a:t>
            </a:r>
          </a:p>
          <a:p>
            <a:r>
              <a:rPr lang="ru-RU" sz="2400" dirty="0" smtClean="0"/>
              <a:t>сравнение строения простейших  – </a:t>
            </a:r>
            <a:r>
              <a:rPr lang="ru-RU" sz="2400" dirty="0" smtClean="0">
                <a:solidFill>
                  <a:srgbClr val="C00000"/>
                </a:solidFill>
              </a:rPr>
              <a:t>12,2%</a:t>
            </a:r>
          </a:p>
          <a:p>
            <a:r>
              <a:rPr lang="ru-RU" sz="2400" dirty="0" smtClean="0"/>
              <a:t>экологические факторы – </a:t>
            </a:r>
            <a:r>
              <a:rPr lang="ru-RU" sz="2400" dirty="0" smtClean="0">
                <a:solidFill>
                  <a:srgbClr val="C00000"/>
                </a:solidFill>
              </a:rPr>
              <a:t>15,4%</a:t>
            </a: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51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Биология. 7 класс</a:t>
            </a:r>
            <a:endParaRPr lang="ru-RU" sz="36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199687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3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Физика.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классы (40,78%)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8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8524" y="4103314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879095"/>
              </p:ext>
            </p:extLst>
          </p:nvPr>
        </p:nvGraphicFramePr>
        <p:xfrm>
          <a:off x="2483427" y="2315094"/>
          <a:ext cx="7003473" cy="1693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2517"/>
                <a:gridCol w="1070956"/>
              </a:tblGrid>
              <a:tr h="592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Определение показания и цены деления шкалы измерительного </a:t>
                      </a:r>
                      <a:r>
                        <a:rPr lang="ru-RU" sz="1600" u="none" strike="noStrike" dirty="0" smtClean="0">
                          <a:effectLst/>
                        </a:rPr>
                        <a:t>прибора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</a:rPr>
                        <a:t>86,0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75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Множественный выбор на знание физических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терминов и единиц измерения физических величин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018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Давление </a:t>
                      </a:r>
                      <a:r>
                        <a:rPr lang="ru-RU" sz="1600" u="none" strike="noStrike">
                          <a:effectLst/>
                        </a:rPr>
                        <a:t>твердых </a:t>
                      </a:r>
                      <a:r>
                        <a:rPr lang="ru-RU" sz="1600" u="none" strike="noStrike" smtClean="0">
                          <a:effectLst/>
                        </a:rPr>
                        <a:t>тел, </a:t>
                      </a:r>
                      <a:r>
                        <a:rPr lang="ru-RU" sz="1600" u="none" strike="noStrike" dirty="0">
                          <a:effectLst/>
                        </a:rPr>
                        <a:t>жидкостей и </a:t>
                      </a:r>
                      <a:r>
                        <a:rPr lang="ru-RU" sz="1600" u="none" strike="noStrike" dirty="0" smtClean="0">
                          <a:effectLst/>
                        </a:rPr>
                        <a:t>газов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018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Строение </a:t>
                      </a:r>
                      <a:r>
                        <a:rPr lang="ru-RU" sz="1600" u="none" strike="noStrike" dirty="0" smtClean="0">
                          <a:effectLst/>
                        </a:rPr>
                        <a:t>вещества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7154"/>
              </p:ext>
            </p:extLst>
          </p:nvPr>
        </p:nvGraphicFramePr>
        <p:xfrm>
          <a:off x="2496672" y="4472646"/>
          <a:ext cx="7003474" cy="1091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1065"/>
                <a:gridCol w="922409"/>
              </a:tblGrid>
              <a:tr h="347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Расчет силы Архимеда. Условие плавания тел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27,1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95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работы, мощности, энергии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47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Расчет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плотности, массы, объема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1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799" y="2053552"/>
            <a:ext cx="10145684" cy="2196330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расчет плотности, массы и объема – </a:t>
            </a:r>
            <a:r>
              <a:rPr lang="ru-RU" sz="2400" dirty="0" smtClean="0">
                <a:solidFill>
                  <a:srgbClr val="C00000"/>
                </a:solidFill>
              </a:rPr>
              <a:t>12,6%</a:t>
            </a:r>
          </a:p>
          <a:p>
            <a:r>
              <a:rPr lang="ru-RU" sz="2400" dirty="0"/>
              <a:t>о</a:t>
            </a:r>
            <a:r>
              <a:rPr lang="ru-RU" sz="2400" dirty="0" smtClean="0"/>
              <a:t>пределение работы, мощности, энергии  – </a:t>
            </a:r>
            <a:r>
              <a:rPr lang="ru-RU" sz="2400" dirty="0" smtClean="0">
                <a:solidFill>
                  <a:srgbClr val="C00000"/>
                </a:solidFill>
              </a:rPr>
              <a:t>23,9%</a:t>
            </a:r>
          </a:p>
          <a:p>
            <a:r>
              <a:rPr lang="ru-RU" sz="2400" dirty="0"/>
              <a:t>р</a:t>
            </a:r>
            <a:r>
              <a:rPr lang="ru-RU" sz="2400" dirty="0" smtClean="0"/>
              <a:t>асчет силы Архимеда. Условие плавания тел – </a:t>
            </a:r>
            <a:r>
              <a:rPr lang="ru-RU" sz="2400" dirty="0" smtClean="0">
                <a:solidFill>
                  <a:srgbClr val="C00000"/>
                </a:solidFill>
              </a:rPr>
              <a:t>31,1%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Физика. 8 класс</a:t>
            </a:r>
            <a:endParaRPr lang="ru-RU" sz="36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230586"/>
              </p:ext>
            </p:extLst>
          </p:nvPr>
        </p:nvGraphicFramePr>
        <p:xfrm>
          <a:off x="1154083" y="1870326"/>
          <a:ext cx="10058400" cy="430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2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История. 				   Обществознание.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(38,79%)	       	    		8 классы (47,23%)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3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86594" y="3729240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9352"/>
              </p:ext>
            </p:extLst>
          </p:nvPr>
        </p:nvGraphicFramePr>
        <p:xfrm>
          <a:off x="673245" y="2210893"/>
          <a:ext cx="5083319" cy="1140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3055"/>
                <a:gridCol w="1070264"/>
              </a:tblGrid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Определение правильности суждения.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52,9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Знание понятий по истории Нового времени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Знание понятий по истории России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93748"/>
              </p:ext>
            </p:extLst>
          </p:nvPr>
        </p:nvGraphicFramePr>
        <p:xfrm>
          <a:off x="694027" y="4098572"/>
          <a:ext cx="5135273" cy="1321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627"/>
                <a:gridCol w="742646"/>
              </a:tblGrid>
              <a:tr h="3071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Знание фактов и событий истории России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89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Определение последовательности событий, позиций, </a:t>
                      </a:r>
                      <a:r>
                        <a:rPr lang="ru-RU" sz="1400" u="none" strike="noStrike" dirty="0" smtClean="0">
                          <a:effectLst/>
                        </a:rPr>
                        <a:t>явлений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26,1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4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Определение понятия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50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Работа с иллюстративным материалом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048119"/>
              </p:ext>
            </p:extLst>
          </p:nvPr>
        </p:nvGraphicFramePr>
        <p:xfrm>
          <a:off x="6068290" y="2210890"/>
          <a:ext cx="5486400" cy="923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7874"/>
                <a:gridCol w="758526"/>
              </a:tblGrid>
              <a:tr h="314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</a:rPr>
                        <a:t>Знание </a:t>
                      </a:r>
                      <a:r>
                        <a:rPr lang="ru-RU" sz="1400" u="none" strike="noStrike" dirty="0">
                          <a:effectLst/>
                        </a:rPr>
                        <a:t>темы: Биосоциальное в человеке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71,6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946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Знание темы: Взаимодействие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общества и природы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14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Знание понятийного аппарата по теме </a:t>
                      </a:r>
                      <a:r>
                        <a:rPr lang="ru-RU" sz="1400" u="none" strike="noStrike" dirty="0" smtClean="0">
                          <a:effectLst/>
                        </a:rPr>
                        <a:t>«Право»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201611"/>
              </p:ext>
            </p:extLst>
          </p:nvPr>
        </p:nvGraphicFramePr>
        <p:xfrm>
          <a:off x="6126480" y="4104410"/>
          <a:ext cx="5472400" cy="1737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3864"/>
                <a:gridCol w="758536"/>
              </a:tblGrid>
              <a:tr h="3325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Знание</a:t>
                      </a:r>
                      <a:r>
                        <a:rPr lang="ru-RU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понятийного аппарата, терминологии</a:t>
                      </a:r>
                      <a:endParaRPr lang="ru-RU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36,6</a:t>
                      </a:r>
                      <a:endParaRPr lang="ru-RU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033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Сравнение социальных</a:t>
                      </a:r>
                      <a:r>
                        <a:rPr lang="ru-RU" sz="1400" baseline="0" dirty="0" smtClean="0"/>
                        <a:t> объектов, выявление их общих черт и различия</a:t>
                      </a:r>
                      <a:endParaRPr lang="ru-RU" sz="140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33,6</a:t>
                      </a:r>
                      <a:endParaRPr lang="ru-RU" sz="1400" b="1" dirty="0"/>
                    </a:p>
                  </a:txBody>
                  <a:tcPr marL="9525" marR="9525" marT="9525" marB="0"/>
                </a:tc>
              </a:tr>
              <a:tr h="4377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Объяснение взаимосвязи социальных объектов: работа с иллюстративным материалом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5310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Дифференциация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социальной информации фактов и мнений: работа с иллюстративным материалом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История. 7 класс.        Обществознание. 8 класс.</a:t>
            </a:r>
            <a:endParaRPr lang="ru-RU" sz="40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238392"/>
              </p:ext>
            </p:extLst>
          </p:nvPr>
        </p:nvGraphicFramePr>
        <p:xfrm>
          <a:off x="1096963" y="1846263"/>
          <a:ext cx="10058400" cy="43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3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История. Обществознание.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62606"/>
            <a:ext cx="10145684" cy="4523894"/>
          </a:xfrm>
        </p:spPr>
        <p:txBody>
          <a:bodyPr>
            <a:noAutofit/>
          </a:bodyPr>
          <a:lstStyle/>
          <a:p>
            <a:r>
              <a:rPr lang="ru-RU" sz="2100" dirty="0" smtClean="0"/>
              <a:t>7 класс: </a:t>
            </a:r>
          </a:p>
          <a:p>
            <a:r>
              <a:rPr lang="ru-RU" sz="2100" dirty="0" smtClean="0"/>
              <a:t>работа с иллюстративным материалом – </a:t>
            </a:r>
            <a:r>
              <a:rPr lang="ru-RU" sz="2100" dirty="0">
                <a:solidFill>
                  <a:srgbClr val="C00000"/>
                </a:solidFill>
              </a:rPr>
              <a:t>6</a:t>
            </a:r>
            <a:r>
              <a:rPr lang="ru-RU" sz="2100" dirty="0" smtClean="0">
                <a:solidFill>
                  <a:srgbClr val="C00000"/>
                </a:solidFill>
              </a:rPr>
              <a:t>,9%</a:t>
            </a:r>
          </a:p>
          <a:p>
            <a:r>
              <a:rPr lang="ru-RU" sz="2100" dirty="0"/>
              <a:t>о</a:t>
            </a:r>
            <a:r>
              <a:rPr lang="ru-RU" sz="2100" dirty="0" smtClean="0"/>
              <a:t>пределение понятия – </a:t>
            </a:r>
            <a:r>
              <a:rPr lang="ru-RU" sz="2100" dirty="0" smtClean="0">
                <a:solidFill>
                  <a:srgbClr val="C00000"/>
                </a:solidFill>
              </a:rPr>
              <a:t>25%</a:t>
            </a:r>
          </a:p>
          <a:p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определение последовательности событий, позиций, явлений – </a:t>
            </a:r>
            <a:r>
              <a:rPr lang="ru-RU" sz="2100" dirty="0" smtClean="0">
                <a:solidFill>
                  <a:srgbClr val="C00000"/>
                </a:solidFill>
              </a:rPr>
              <a:t>21,6%</a:t>
            </a:r>
          </a:p>
          <a:p>
            <a:endParaRPr lang="ru-RU" sz="1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 класс:</a:t>
            </a:r>
          </a:p>
          <a:p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объяснение взаимосвязи социальных объектов: работа с иллюстративным материалом – </a:t>
            </a:r>
            <a:r>
              <a:rPr lang="ru-RU" sz="2100" dirty="0" smtClean="0">
                <a:solidFill>
                  <a:srgbClr val="C00000"/>
                </a:solidFill>
              </a:rPr>
              <a:t>27,3%</a:t>
            </a:r>
          </a:p>
          <a:p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дифференциация </a:t>
            </a:r>
            <a:r>
              <a:rPr lang="ru-RU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социальной информации фактов и мнений: работа с иллюстративным </a:t>
            </a:r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материалом – 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28,7%</a:t>
            </a:r>
          </a:p>
          <a:p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сравнение </a:t>
            </a:r>
            <a:r>
              <a:rPr lang="ru-RU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социальных объектов, выявление их общих черт и </a:t>
            </a:r>
            <a:r>
              <a:rPr lang="ru-RU" sz="2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различия </a:t>
            </a:r>
            <a:r>
              <a:rPr lang="ru-RU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1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38,5%</a:t>
            </a:r>
            <a:endParaRPr lang="ru-RU" sz="21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5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результатов: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– уровень усвоения предметного </a:t>
            </a:r>
            <a:r>
              <a:rPr lang="ru-RU" sz="2600" dirty="0">
                <a:solidFill>
                  <a:srgbClr val="002060"/>
                </a:solidFill>
              </a:rPr>
              <a:t>содержания по </a:t>
            </a:r>
            <a:r>
              <a:rPr lang="ru-RU" sz="2600" dirty="0" smtClean="0">
                <a:solidFill>
                  <a:srgbClr val="002060"/>
                </a:solidFill>
              </a:rPr>
              <a:t>пройденным программам ниже среднего, 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>
                <a:solidFill>
                  <a:srgbClr val="002060"/>
                </a:solidFill>
              </a:rPr>
              <a:t>- достаточно низкий уровень выполнения заданий повышенного уровня сложности;</a:t>
            </a:r>
          </a:p>
          <a:p>
            <a:r>
              <a:rPr lang="ru-RU" sz="2600" dirty="0">
                <a:solidFill>
                  <a:srgbClr val="002060"/>
                </a:solidFill>
              </a:rPr>
              <a:t>- недостаточно сформированы навыки сопоставлять и анализировать явления, искать информацию, определять </a:t>
            </a:r>
            <a:r>
              <a:rPr lang="ru-RU" sz="2600" dirty="0" smtClean="0">
                <a:solidFill>
                  <a:srgbClr val="002060"/>
                </a:solidFill>
              </a:rPr>
              <a:t>взаимосвязи;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- выделились элементы </a:t>
            </a:r>
            <a:r>
              <a:rPr lang="ru-RU" sz="2600" dirty="0">
                <a:solidFill>
                  <a:srgbClr val="002060"/>
                </a:solidFill>
              </a:rPr>
              <a:t>содержания, </a:t>
            </a:r>
            <a:r>
              <a:rPr lang="ru-RU" sz="2600" dirty="0" smtClean="0">
                <a:solidFill>
                  <a:srgbClr val="002060"/>
                </a:solidFill>
              </a:rPr>
              <a:t>вызывающие </a:t>
            </a:r>
            <a:r>
              <a:rPr lang="ru-RU" sz="2600" dirty="0">
                <a:solidFill>
                  <a:srgbClr val="002060"/>
                </a:solidFill>
              </a:rPr>
              <a:t>наибольшие </a:t>
            </a:r>
            <a:r>
              <a:rPr lang="ru-RU" sz="2600" dirty="0" smtClean="0">
                <a:solidFill>
                  <a:srgbClr val="002060"/>
                </a:solidFill>
              </a:rPr>
              <a:t>затруднения, общие для всех прошедших диагностическое тестирование районов.</a:t>
            </a: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1120</TotalTime>
  <Words>1155</Words>
  <Application>Microsoft Office PowerPoint</Application>
  <PresentationFormat>Широкоэкранный</PresentationFormat>
  <Paragraphs>322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Calibri</vt:lpstr>
      <vt:lpstr>Calibri Light</vt:lpstr>
      <vt:lpstr>Times New Roman</vt:lpstr>
      <vt:lpstr>Ретро</vt:lpstr>
      <vt:lpstr>Информация о результатах мониторинга  предметной обученности учащихся  7 и 8 классов образовательных организаций  Алексеевского муниципального района РТ</vt:lpstr>
      <vt:lpstr>Цель диагностического тестирования:</vt:lpstr>
      <vt:lpstr>Количество участников</vt:lpstr>
      <vt:lpstr>Соотношение выполненных заданий  к общему количеству заданий</vt:lpstr>
      <vt:lpstr>Соотношение выполненных заданий  к общему количеству заданий. </vt:lpstr>
      <vt:lpstr>Выполнение заданий в разрезе образовательных организаций</vt:lpstr>
      <vt:lpstr>Динамика результатов за 2014 г. и 2016 г. 7 классы. </vt:lpstr>
      <vt:lpstr>Динамика результатов за 2014 г. и 2016 г. 8 классы. </vt:lpstr>
      <vt:lpstr>Русский язык.  7 классы (48,96%)        8 классы (40,50%)</vt:lpstr>
      <vt:lpstr>Русский язык. Задания с низкими результатами по тестируемым районам:</vt:lpstr>
      <vt:lpstr>Русский язык.  7 класс          8 класс</vt:lpstr>
      <vt:lpstr>Математика.  7 классы (32,59%)    8 классы (30,22%)</vt:lpstr>
      <vt:lpstr>Математика. Задания с низкими результатами по тестируемым районам:</vt:lpstr>
      <vt:lpstr>Математика.  7 класс         8 класс</vt:lpstr>
      <vt:lpstr>Биология.        7 классы (40,58%)       </vt:lpstr>
      <vt:lpstr>Биология.  Задания с низкими результатами по тестируемым районам:</vt:lpstr>
      <vt:lpstr>Биология. 7 класс</vt:lpstr>
      <vt:lpstr>Физика. 8 классы (40,78%)</vt:lpstr>
      <vt:lpstr>Физика. Задания с низкими результатами по тестируемым  районам:</vt:lpstr>
      <vt:lpstr>Физика. 8 класс</vt:lpstr>
      <vt:lpstr>История.        Обществознание. 7 классы (38,79%)               8 классы (47,23%)</vt:lpstr>
      <vt:lpstr>История. 7 класс.        Обществознание. 8 класс.</vt:lpstr>
      <vt:lpstr>История. Обществознание. Задания с низкими результатами по тестируемым районам:</vt:lpstr>
      <vt:lpstr>Анализ результатов: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результатах мониторинга предметной обученности учащихся 7 и 8 классов образовательных организаций Пестречинского муниципального района РТ</dc:title>
  <dc:creator>Наталья О. Пасынкова</dc:creator>
  <cp:lastModifiedBy>Наталья О. Пасынкова</cp:lastModifiedBy>
  <cp:revision>502</cp:revision>
  <cp:lastPrinted>2016-12-10T12:58:06Z</cp:lastPrinted>
  <dcterms:created xsi:type="dcterms:W3CDTF">2016-10-28T11:15:49Z</dcterms:created>
  <dcterms:modified xsi:type="dcterms:W3CDTF">2016-12-10T14:00:08Z</dcterms:modified>
</cp:coreProperties>
</file>